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Default Extension="wav" ContentType="audio/wav"/>
  <Override PartName="/ppt/tags/tag1.xml" ContentType="application/vnd.openxmlformats-officedocument.presentationml.tags+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9" r:id="rId3"/>
    <p:sldId id="257" r:id="rId4"/>
    <p:sldId id="262" r:id="rId5"/>
    <p:sldId id="293" r:id="rId6"/>
    <p:sldId id="294" r:id="rId7"/>
    <p:sldId id="295" r:id="rId8"/>
    <p:sldId id="296" r:id="rId9"/>
    <p:sldId id="297" r:id="rId10"/>
    <p:sldId id="304" r:id="rId11"/>
    <p:sldId id="305" r:id="rId12"/>
    <p:sldId id="300" r:id="rId13"/>
    <p:sldId id="307" r:id="rId14"/>
    <p:sldId id="311" r:id="rId15"/>
    <p:sldId id="313" r:id="rId16"/>
    <p:sldId id="303" r:id="rId17"/>
    <p:sldId id="31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 xmlns:p14="http://schemas.microsoft.com/office/powerpoint/2010/main">
        <p14:section name="Default Section" id="{FEEA6D4C-13AF-4057-97EB-DF6C955A8EC4}">
          <p14:sldIdLst>
            <p14:sldId id="256"/>
            <p14:sldId id="259"/>
            <p14:sldId id="257"/>
            <p14:sldId id="258"/>
            <p14:sldId id="260"/>
            <p14:sldId id="261"/>
            <p14:sldId id="262"/>
            <p14:sldId id="263"/>
            <p14:sldId id="265"/>
            <p14:sldId id="266"/>
            <p14:sldId id="267"/>
            <p14:sldId id="268"/>
            <p14:sldId id="269"/>
            <p14:sldId id="264"/>
            <p14:sldId id="270"/>
            <p14:sldId id="271"/>
            <p14:sldId id="292"/>
            <p14:sldId id="272"/>
            <p14:sldId id="291"/>
            <p14:sldId id="273"/>
            <p14:sldId id="274"/>
            <p14:sldId id="275"/>
            <p14:sldId id="276"/>
            <p14:sldId id="286"/>
            <p14:sldId id="277"/>
            <p14:sldId id="279"/>
            <p14:sldId id="281"/>
            <p14:sldId id="287"/>
            <p14:sldId id="282"/>
            <p14:sldId id="288"/>
            <p14:sldId id="283"/>
            <p14:sldId id="289"/>
            <p14:sldId id="290"/>
            <p14:sldId id="284"/>
            <p14:sldId id="293"/>
            <p14:sldId id="294"/>
            <p14:sldId id="295"/>
            <p14:sldId id="296"/>
            <p14:sldId id="309"/>
            <p14:sldId id="297"/>
            <p14:sldId id="298"/>
            <p14:sldId id="305"/>
            <p14:sldId id="299"/>
            <p14:sldId id="300"/>
            <p14:sldId id="301"/>
            <p14:sldId id="303"/>
            <p14:sldId id="304"/>
            <p14:sldId id="306"/>
            <p14:sldId id="307"/>
            <p14:sldId id="310"/>
          </p14:sldIdLst>
        </p14:section>
      </p14:sectionLst>
    </p:ex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showOutlineIcons="0" horzBarState="maximized">
    <p:restoredLeft sz="16981" autoAdjust="0"/>
    <p:restoredTop sz="94660"/>
  </p:normalViewPr>
  <p:slideViewPr>
    <p:cSldViewPr snapToGrid="0">
      <p:cViewPr>
        <p:scale>
          <a:sx n="70" d="100"/>
          <a:sy n="70" d="100"/>
        </p:scale>
        <p:origin x="-1066" y="-470"/>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711200" y="1371600"/>
            <a:ext cx="10468864"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49B81352-D513-454B-A7CC-4DF4F3BE3E78}" type="datetimeFigureOut">
              <a:rPr lang="en-US" smtClean="0"/>
              <a:pPr/>
              <a:t>6/14/2020</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2BFE32A9-7D48-4FD0-86F8-2AE70087CC6C}"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9B81352-D513-454B-A7CC-4DF4F3BE3E78}" type="datetimeFigureOut">
              <a:rPr lang="en-US" smtClean="0"/>
              <a:pPr/>
              <a:t>6/14/2020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FE32A9-7D48-4FD0-86F8-2AE70087CC6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2"/>
            <a:ext cx="27432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914402"/>
            <a:ext cx="80264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9B81352-D513-454B-A7CC-4DF4F3BE3E78}" type="datetimeFigureOut">
              <a:rPr lang="en-US" smtClean="0"/>
              <a:pPr/>
              <a:t>6/14/2020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FE32A9-7D48-4FD0-86F8-2AE70087CC6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9B81352-D513-454B-A7CC-4DF4F3BE3E78}" type="datetimeFigureOut">
              <a:rPr lang="en-US" smtClean="0"/>
              <a:pPr/>
              <a:t>6/14/2020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FE32A9-7D48-4FD0-86F8-2AE70087CC6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07136" y="1316736"/>
            <a:ext cx="103632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07136" y="2704664"/>
            <a:ext cx="103632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49B81352-D513-454B-A7CC-4DF4F3BE3E78}" type="datetimeFigureOut">
              <a:rPr lang="en-US" smtClean="0"/>
              <a:pPr/>
              <a:t>6/14/2020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FE32A9-7D48-4FD0-86F8-2AE70087CC6C}"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9B81352-D513-454B-A7CC-4DF4F3BE3E78}" type="datetimeFigureOut">
              <a:rPr lang="en-US" smtClean="0"/>
              <a:pPr/>
              <a:t>6/14/2020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FE32A9-7D48-4FD0-86F8-2AE70087CC6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1855248"/>
            <a:ext cx="5386917"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3368" y="1859758"/>
            <a:ext cx="5389033"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2514600"/>
            <a:ext cx="5386917"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3368" y="2514600"/>
            <a:ext cx="538903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49B81352-D513-454B-A7CC-4DF4F3BE3E78}" type="datetimeFigureOut">
              <a:rPr lang="en-US" smtClean="0"/>
              <a:pPr/>
              <a:t>6/14/2020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BFE32A9-7D48-4FD0-86F8-2AE70087CC6C}"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49B81352-D513-454B-A7CC-4DF4F3BE3E78}" type="datetimeFigureOut">
              <a:rPr lang="en-US" smtClean="0"/>
              <a:pPr/>
              <a:t>6/14/2020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BFE32A9-7D48-4FD0-86F8-2AE70087CC6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B81352-D513-454B-A7CC-4DF4F3BE3E78}" type="datetimeFigureOut">
              <a:rPr lang="en-US" smtClean="0"/>
              <a:pPr/>
              <a:t>6/14/2020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BFE32A9-7D48-4FD0-86F8-2AE70087CC6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14352"/>
            <a:ext cx="36576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9B81352-D513-454B-A7CC-4DF4F3BE3E78}" type="datetimeFigureOut">
              <a:rPr lang="en-US" smtClean="0"/>
              <a:pPr/>
              <a:t>6/14/2020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FE32A9-7D48-4FD0-86F8-2AE70087CC6C}"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4221004" y="1108077"/>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10672179" y="5359769"/>
            <a:ext cx="207264"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812800" y="1176997"/>
            <a:ext cx="2950464"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812800" y="2828785"/>
            <a:ext cx="29464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49B81352-D513-454B-A7CC-4DF4F3BE3E78}" type="datetimeFigureOut">
              <a:rPr lang="en-US" smtClean="0"/>
              <a:pPr/>
              <a:t>6/14/2020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69600" y="6356351"/>
            <a:ext cx="812800" cy="365125"/>
          </a:xfrm>
        </p:spPr>
        <p:txBody>
          <a:bodyPr/>
          <a:lstStyle/>
          <a:p>
            <a:fld id="{2BFE32A9-7D48-4FD0-86F8-2AE70087CC6C}" type="slidenum">
              <a:rPr lang="en-US" smtClean="0"/>
              <a:pPr/>
              <a:t>‹#›</a:t>
            </a:fld>
            <a:endParaRPr lang="en-US"/>
          </a:p>
        </p:txBody>
      </p:sp>
      <p:sp>
        <p:nvSpPr>
          <p:cNvPr id="3" name="Picture Placeholder 2"/>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5842000" y="6219826"/>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12700" y="-7144"/>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5842000" y="-7144"/>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609600" y="704088"/>
            <a:ext cx="109728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609600" y="1935480"/>
            <a:ext cx="109728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09600" y="6356351"/>
            <a:ext cx="2844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49B81352-D513-454B-A7CC-4DF4F3BE3E78}" type="datetimeFigureOut">
              <a:rPr lang="en-US" smtClean="0"/>
              <a:pPr/>
              <a:t>6/14/2020</a:t>
            </a:fld>
            <a:endParaRPr lang="en-US"/>
          </a:p>
        </p:txBody>
      </p:sp>
      <p:sp>
        <p:nvSpPr>
          <p:cNvPr id="22" name="Footer Placeholder 21"/>
          <p:cNvSpPr>
            <a:spLocks noGrp="1"/>
          </p:cNvSpPr>
          <p:nvPr>
            <p:ph type="ftr" sz="quarter" idx="3"/>
          </p:nvPr>
        </p:nvSpPr>
        <p:spPr>
          <a:xfrm>
            <a:off x="3556000" y="6356351"/>
            <a:ext cx="44704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10566400" y="6356351"/>
            <a:ext cx="1016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2BFE32A9-7D48-4FD0-86F8-2AE70087CC6C}" type="slidenum">
              <a:rPr lang="en-US" smtClean="0"/>
              <a:pPr/>
              <a:t>‹#›</a:t>
            </a:fld>
            <a:endParaRPr lang="en-US"/>
          </a:p>
        </p:txBody>
      </p:sp>
      <p:grpSp>
        <p:nvGrpSpPr>
          <p:cNvPr id="2" name="Group 1"/>
          <p:cNvGrpSpPr/>
          <p:nvPr/>
        </p:nvGrpSpPr>
        <p:grpSpPr>
          <a:xfrm>
            <a:off x="-25356" y="202408"/>
            <a:ext cx="12240731"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audio" Target="../media/audio10.wav"/><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audio" Target="../media/audio11.wav"/><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audio" Target="../media/audio12.wav"/><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audio" Target="../media/audio13.wav"/><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audio" Target="../media/audio14.wav"/><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audio" Target="../media/audio15.wav"/><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audio" Target="../media/audio16.wav"/><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audio" Target="../media/audio17.wav"/></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audio" Target="../media/audio2.wav"/><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audio" Target="../media/audio3.wav"/></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audio" Target="../media/audio4.wav"/><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audio5.wav"/><Relationship Id="rId1" Type="http://schemas.openxmlformats.org/officeDocument/2006/relationships/tags" Target="../tags/tag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audio" Target="../media/audio6.wav"/><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audio" Target="../media/audio7.wav"/><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audio" Target="../media/audio8.wav"/><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audio" Target="../media/audio9.wav"/><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9CF7221-356A-4BC6-8ADB-5E2E6352FA58}"/>
              </a:ext>
            </a:extLst>
          </p:cNvPr>
          <p:cNvSpPr>
            <a:spLocks noGrp="1"/>
          </p:cNvSpPr>
          <p:nvPr>
            <p:ph type="ctrTitle"/>
          </p:nvPr>
        </p:nvSpPr>
        <p:spPr>
          <a:xfrm>
            <a:off x="1524000" y="1961320"/>
            <a:ext cx="9144000" cy="2133601"/>
          </a:xfrm>
          <a:solidFill>
            <a:srgbClr val="002060"/>
          </a:solidFill>
        </p:spPr>
        <p:txBody>
          <a:bodyPr>
            <a:normAutofit/>
          </a:bodyPr>
          <a:lstStyle/>
          <a:p>
            <a:r>
              <a:rPr lang="en-US" dirty="0">
                <a:solidFill>
                  <a:srgbClr val="FFFF00"/>
                </a:solidFill>
              </a:rPr>
              <a:t>Data Analysis with Python</a:t>
            </a:r>
            <a:br>
              <a:rPr lang="en-US" dirty="0">
                <a:solidFill>
                  <a:srgbClr val="FFFF00"/>
                </a:solidFill>
              </a:rPr>
            </a:br>
            <a:endParaRPr lang="en-US" dirty="0">
              <a:solidFill>
                <a:srgbClr val="FFFF00"/>
              </a:solidFill>
            </a:endParaRPr>
          </a:p>
        </p:txBody>
      </p:sp>
      <p:sp>
        <p:nvSpPr>
          <p:cNvPr id="4" name="TextBox 3">
            <a:extLst>
              <a:ext uri="{FF2B5EF4-FFF2-40B4-BE49-F238E27FC236}">
                <a16:creationId xmlns="" xmlns:a16="http://schemas.microsoft.com/office/drawing/2014/main" id="{A552E42F-79AC-4D8F-9F6F-153325F35DA7}"/>
              </a:ext>
            </a:extLst>
          </p:cNvPr>
          <p:cNvSpPr txBox="1"/>
          <p:nvPr/>
        </p:nvSpPr>
        <p:spPr>
          <a:xfrm>
            <a:off x="6215269" y="4505739"/>
            <a:ext cx="4240695" cy="923330"/>
          </a:xfrm>
          <a:prstGeom prst="rect">
            <a:avLst/>
          </a:prstGeom>
          <a:solidFill>
            <a:schemeClr val="bg1">
              <a:lumMod val="85000"/>
            </a:schemeClr>
          </a:solidFill>
        </p:spPr>
        <p:txBody>
          <a:bodyPr wrap="square" rtlCol="0">
            <a:spAutoFit/>
          </a:bodyPr>
          <a:lstStyle/>
          <a:p>
            <a:r>
              <a:rPr lang="en-US" dirty="0" err="1" smtClean="0">
                <a:solidFill>
                  <a:srgbClr val="FF0000"/>
                </a:solidFill>
              </a:rPr>
              <a:t>Sagar</a:t>
            </a:r>
            <a:r>
              <a:rPr lang="en-US" dirty="0" smtClean="0">
                <a:solidFill>
                  <a:srgbClr val="FF0000"/>
                </a:solidFill>
              </a:rPr>
              <a:t> </a:t>
            </a:r>
            <a:r>
              <a:rPr lang="en-US" dirty="0" err="1" smtClean="0">
                <a:solidFill>
                  <a:srgbClr val="FF0000"/>
                </a:solidFill>
              </a:rPr>
              <a:t>Agrawal</a:t>
            </a:r>
            <a:endParaRPr lang="en-US" dirty="0" smtClean="0">
              <a:solidFill>
                <a:srgbClr val="FF0000"/>
              </a:solidFill>
            </a:endParaRPr>
          </a:p>
          <a:p>
            <a:r>
              <a:rPr lang="en-US" dirty="0" smtClean="0">
                <a:solidFill>
                  <a:srgbClr val="FF0000"/>
                </a:solidFill>
              </a:rPr>
              <a:t>BCA –B</a:t>
            </a:r>
          </a:p>
          <a:p>
            <a:r>
              <a:rPr lang="en-US" dirty="0" smtClean="0">
                <a:solidFill>
                  <a:srgbClr val="FF0000"/>
                </a:solidFill>
              </a:rPr>
              <a:t>27</a:t>
            </a:r>
            <a:endParaRPr lang="en-US" dirty="0">
              <a:solidFill>
                <a:srgbClr val="FF0000"/>
              </a:solidFill>
            </a:endParaRPr>
          </a:p>
        </p:txBody>
      </p:sp>
      <p:pic>
        <p:nvPicPr>
          <p:cNvPr id="16" name="~PP605.WAV">
            <a:hlinkClick r:id="" action="ppaction://media"/>
          </p:cNvPr>
          <p:cNvPicPr>
            <a:picLocks noRot="1" noChangeAspect="1"/>
          </p:cNvPicPr>
          <p:nvPr>
            <a:wavAudioFile r:embed="rId1" name="~PP605.WAV"/>
          </p:nvPr>
        </p:nvPicPr>
        <p:blipFill>
          <a:blip r:embed="rId3"/>
          <a:stretch>
            <a:fillRect/>
          </a:stretch>
        </p:blipFill>
        <p:spPr>
          <a:xfrm>
            <a:off x="11815763" y="6481763"/>
            <a:ext cx="244475" cy="244475"/>
          </a:xfrm>
          <a:prstGeom prst="rect">
            <a:avLst/>
          </a:prstGeom>
        </p:spPr>
      </p:pic>
    </p:spTree>
    <p:extLst>
      <p:ext uri="{BB962C8B-B14F-4D97-AF65-F5344CB8AC3E}">
        <p14:creationId xmlns="" xmlns:p14="http://schemas.microsoft.com/office/powerpoint/2010/main" val="3281528150"/>
      </p:ext>
    </p:extLst>
  </p:cSld>
  <p:clrMapOvr>
    <a:masterClrMapping/>
  </p:clrMapOvr>
  <p:transition advTm="5449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585648"/>
            <a:ext cx="10515600" cy="2060812"/>
          </a:xfrm>
        </p:spPr>
        <p:txBody>
          <a:bodyPr/>
          <a:lstStyle/>
          <a:p>
            <a:r>
              <a:rPr lang="en-IN" dirty="0" smtClean="0"/>
              <a:t>Here we took all the states and union territories with the exact location shown with latitude and the longitude. </a:t>
            </a:r>
          </a:p>
          <a:p>
            <a:r>
              <a:rPr lang="en-IN" b="1" dirty="0" err="1" smtClean="0"/>
              <a:t>Indian_cord</a:t>
            </a:r>
            <a:r>
              <a:rPr lang="en-IN" b="1" dirty="0" smtClean="0"/>
              <a:t> </a:t>
            </a:r>
            <a:r>
              <a:rPr lang="en-IN" dirty="0" smtClean="0"/>
              <a:t> is a variable that is holding the values in it.</a:t>
            </a:r>
            <a:endParaRPr lang="en-IN" b="1" dirty="0"/>
          </a:p>
        </p:txBody>
      </p:sp>
      <p:pic>
        <p:nvPicPr>
          <p:cNvPr id="1026" name="Picture 2"/>
          <p:cNvPicPr>
            <a:picLocks noChangeAspect="1" noChangeArrowheads="1"/>
          </p:cNvPicPr>
          <p:nvPr/>
        </p:nvPicPr>
        <p:blipFill>
          <a:blip r:embed="rId3"/>
          <a:srcRect/>
          <a:stretch>
            <a:fillRect/>
          </a:stretch>
        </p:blipFill>
        <p:spPr bwMode="auto">
          <a:xfrm>
            <a:off x="1378424" y="409433"/>
            <a:ext cx="9266830" cy="4012442"/>
          </a:xfrm>
          <a:prstGeom prst="rect">
            <a:avLst/>
          </a:prstGeom>
          <a:noFill/>
          <a:ln w="9525">
            <a:noFill/>
            <a:miter lim="800000"/>
            <a:headEnd/>
            <a:tailEnd/>
          </a:ln>
          <a:effectLst/>
        </p:spPr>
      </p:pic>
      <p:pic>
        <p:nvPicPr>
          <p:cNvPr id="5" name="~PP405.WAV">
            <a:hlinkClick r:id="" action="ppaction://media"/>
          </p:cNvPr>
          <p:cNvPicPr>
            <a:picLocks noRot="1" noChangeAspect="1"/>
          </p:cNvPicPr>
          <p:nvPr>
            <a:wavAudioFile r:embed="rId1" name="~PP405.WAV"/>
          </p:nvPr>
        </p:nvPicPr>
        <p:blipFill>
          <a:blip r:embed="rId4"/>
          <a:stretch>
            <a:fillRect/>
          </a:stretch>
        </p:blipFill>
        <p:spPr>
          <a:xfrm>
            <a:off x="11815763" y="6481763"/>
            <a:ext cx="244475" cy="244475"/>
          </a:xfrm>
          <a:prstGeom prst="rect">
            <a:avLst/>
          </a:prstGeom>
        </p:spPr>
      </p:pic>
    </p:spTree>
  </p:cSld>
  <p:clrMapOvr>
    <a:masterClrMapping/>
  </p:clrMapOvr>
  <p:transition advTm="5289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299045"/>
            <a:ext cx="10515600" cy="2388358"/>
          </a:xfrm>
        </p:spPr>
        <p:txBody>
          <a:bodyPr/>
          <a:lstStyle/>
          <a:p>
            <a:r>
              <a:rPr lang="en-IN" dirty="0" smtClean="0"/>
              <a:t>This data is to merge the state location with the cases of the corona virus that will ultimately give us that which area has the maximum number of cases in India.</a:t>
            </a:r>
            <a:endParaRPr lang="en-IN" dirty="0"/>
          </a:p>
        </p:txBody>
      </p:sp>
      <p:pic>
        <p:nvPicPr>
          <p:cNvPr id="2050" name="Picture 2"/>
          <p:cNvPicPr>
            <a:picLocks noChangeAspect="1" noChangeArrowheads="1"/>
          </p:cNvPicPr>
          <p:nvPr/>
        </p:nvPicPr>
        <p:blipFill>
          <a:blip r:embed="rId3"/>
          <a:srcRect/>
          <a:stretch>
            <a:fillRect/>
          </a:stretch>
        </p:blipFill>
        <p:spPr bwMode="auto">
          <a:xfrm>
            <a:off x="928049" y="177325"/>
            <a:ext cx="10440536" cy="4080775"/>
          </a:xfrm>
          <a:prstGeom prst="rect">
            <a:avLst/>
          </a:prstGeom>
          <a:noFill/>
          <a:ln w="9525">
            <a:noFill/>
            <a:miter lim="800000"/>
            <a:headEnd/>
            <a:tailEnd/>
          </a:ln>
          <a:effectLst/>
        </p:spPr>
      </p:pic>
      <p:pic>
        <p:nvPicPr>
          <p:cNvPr id="5" name="~PP130.WAV">
            <a:hlinkClick r:id="" action="ppaction://media"/>
          </p:cNvPr>
          <p:cNvPicPr>
            <a:picLocks noRot="1" noChangeAspect="1"/>
          </p:cNvPicPr>
          <p:nvPr>
            <a:wavAudioFile r:embed="rId1" name="~PP130.WAV"/>
          </p:nvPr>
        </p:nvPicPr>
        <p:blipFill>
          <a:blip r:embed="rId4"/>
          <a:stretch>
            <a:fillRect/>
          </a:stretch>
        </p:blipFill>
        <p:spPr>
          <a:xfrm>
            <a:off x="11815763" y="6481763"/>
            <a:ext cx="244475" cy="244475"/>
          </a:xfrm>
          <a:prstGeom prst="rect">
            <a:avLst/>
          </a:prstGeom>
        </p:spPr>
      </p:pic>
    </p:spTree>
  </p:cSld>
  <p:clrMapOvr>
    <a:masterClrMapping/>
  </p:clrMapOvr>
  <p:transition advTm="4468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521201"/>
            <a:ext cx="10515600" cy="2184400"/>
          </a:xfrm>
        </p:spPr>
        <p:txBody>
          <a:bodyPr>
            <a:normAutofit fontScale="92500" lnSpcReduction="20000"/>
          </a:bodyPr>
          <a:lstStyle/>
          <a:p>
            <a:r>
              <a:rPr lang="en-IN" b="1" dirty="0" smtClean="0"/>
              <a:t>Folium()= </a:t>
            </a:r>
            <a:r>
              <a:rPr lang="en-IN" dirty="0" smtClean="0"/>
              <a:t>Make beautiful, interactive maps with Python and Leaflet.js</a:t>
            </a:r>
          </a:p>
          <a:p>
            <a:r>
              <a:rPr lang="en-IN" dirty="0" smtClean="0"/>
              <a:t>The map representation plays a major role in presenting a project, because in this a lot of effort is not wasted and is also easy to understand. Anyone can judge the project by just having a look at it.</a:t>
            </a:r>
          </a:p>
          <a:p>
            <a:r>
              <a:rPr lang="en-IN" dirty="0" smtClean="0"/>
              <a:t>In this map we can clearly see that Maharashtra and </a:t>
            </a:r>
            <a:r>
              <a:rPr lang="en-IN" dirty="0" err="1" smtClean="0"/>
              <a:t>Kerela</a:t>
            </a:r>
            <a:r>
              <a:rPr lang="en-IN" dirty="0" smtClean="0"/>
              <a:t> and Delhi are the major paces that have the maximum number f the cases of the pandemic.</a:t>
            </a:r>
            <a:endParaRPr lang="en-IN" dirty="0"/>
          </a:p>
        </p:txBody>
      </p:sp>
      <p:pic>
        <p:nvPicPr>
          <p:cNvPr id="2050" name="Picture 2"/>
          <p:cNvPicPr>
            <a:picLocks noChangeAspect="1" noChangeArrowheads="1"/>
          </p:cNvPicPr>
          <p:nvPr/>
        </p:nvPicPr>
        <p:blipFill>
          <a:blip r:embed="rId3"/>
          <a:srcRect/>
          <a:stretch>
            <a:fillRect/>
          </a:stretch>
        </p:blipFill>
        <p:spPr bwMode="auto">
          <a:xfrm>
            <a:off x="668741" y="0"/>
            <a:ext cx="10658902" cy="4462141"/>
          </a:xfrm>
          <a:prstGeom prst="rect">
            <a:avLst/>
          </a:prstGeom>
          <a:noFill/>
          <a:ln w="9525">
            <a:noFill/>
            <a:miter lim="800000"/>
            <a:headEnd/>
            <a:tailEnd/>
          </a:ln>
          <a:effectLst/>
        </p:spPr>
      </p:pic>
      <p:pic>
        <p:nvPicPr>
          <p:cNvPr id="5" name="~PP806.WAV">
            <a:hlinkClick r:id="" action="ppaction://media"/>
          </p:cNvPr>
          <p:cNvPicPr>
            <a:picLocks noRot="1" noChangeAspect="1"/>
          </p:cNvPicPr>
          <p:nvPr>
            <a:wavAudioFile r:embed="rId1" name="~PP806.WAV"/>
          </p:nvPr>
        </p:nvPicPr>
        <p:blipFill>
          <a:blip r:embed="rId4"/>
          <a:stretch>
            <a:fillRect/>
          </a:stretch>
        </p:blipFill>
        <p:spPr>
          <a:xfrm>
            <a:off x="11815763" y="6481763"/>
            <a:ext cx="244475" cy="244475"/>
          </a:xfrm>
          <a:prstGeom prst="rect">
            <a:avLst/>
          </a:prstGeom>
        </p:spPr>
      </p:pic>
    </p:spTree>
  </p:cSld>
  <p:clrMapOvr>
    <a:masterClrMapping/>
  </p:clrMapOvr>
  <p:transition advTm="4972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971499"/>
            <a:ext cx="10515600" cy="2715904"/>
          </a:xfrm>
        </p:spPr>
        <p:txBody>
          <a:bodyPr/>
          <a:lstStyle/>
          <a:p>
            <a:r>
              <a:rPr lang="en-IN" b="1" dirty="0" smtClean="0"/>
              <a:t>fig=px.bar(</a:t>
            </a:r>
            <a:r>
              <a:rPr lang="en-IN" b="1" dirty="0" err="1" smtClean="0"/>
              <a:t>dbd_India,x</a:t>
            </a:r>
            <a:r>
              <a:rPr lang="en-IN" b="1" dirty="0" smtClean="0"/>
              <a:t>="</a:t>
            </a:r>
            <a:r>
              <a:rPr lang="en-IN" b="1" dirty="0" err="1" smtClean="0"/>
              <a:t>Date",y</a:t>
            </a:r>
            <a:r>
              <a:rPr lang="en-IN" b="1" dirty="0" smtClean="0"/>
              <a:t>="Total </a:t>
            </a:r>
            <a:r>
              <a:rPr lang="en-IN" b="1" dirty="0" err="1" smtClean="0"/>
              <a:t>Cases",color</a:t>
            </a:r>
            <a:r>
              <a:rPr lang="en-IN" b="1" dirty="0" smtClean="0"/>
              <a:t>='Total </a:t>
            </a:r>
            <a:r>
              <a:rPr lang="en-IN" b="1" dirty="0" err="1" smtClean="0"/>
              <a:t>Cases',title</a:t>
            </a:r>
            <a:r>
              <a:rPr lang="en-IN" b="1" dirty="0" smtClean="0"/>
              <a:t>='Confirmed cases in India') </a:t>
            </a:r>
            <a:r>
              <a:rPr lang="en-IN" b="1" dirty="0" err="1" smtClean="0"/>
              <a:t>fig.show</a:t>
            </a:r>
            <a:r>
              <a:rPr lang="en-IN" b="1" dirty="0" smtClean="0"/>
              <a:t>()</a:t>
            </a:r>
          </a:p>
          <a:p>
            <a:r>
              <a:rPr lang="en-IN" dirty="0" smtClean="0"/>
              <a:t>The above code is for the colourful graphical representation of the cases in India that shows that how was the condition till march 1 and how it got increased crucially after march 1 2020.</a:t>
            </a:r>
            <a:endParaRPr lang="en-IN" dirty="0"/>
          </a:p>
        </p:txBody>
      </p:sp>
      <p:pic>
        <p:nvPicPr>
          <p:cNvPr id="4098" name="Picture 2"/>
          <p:cNvPicPr>
            <a:picLocks noChangeAspect="1" noChangeArrowheads="1"/>
          </p:cNvPicPr>
          <p:nvPr/>
        </p:nvPicPr>
        <p:blipFill>
          <a:blip r:embed="rId3"/>
          <a:srcRect/>
          <a:stretch>
            <a:fillRect/>
          </a:stretch>
        </p:blipFill>
        <p:spPr bwMode="auto">
          <a:xfrm>
            <a:off x="1285329" y="192252"/>
            <a:ext cx="9305333" cy="3883669"/>
          </a:xfrm>
          <a:prstGeom prst="rect">
            <a:avLst/>
          </a:prstGeom>
          <a:noFill/>
          <a:ln w="9525">
            <a:noFill/>
            <a:miter lim="800000"/>
            <a:headEnd/>
            <a:tailEnd/>
          </a:ln>
          <a:effectLst/>
        </p:spPr>
      </p:pic>
      <p:pic>
        <p:nvPicPr>
          <p:cNvPr id="5" name="~PP3574.WAV">
            <a:hlinkClick r:id="" action="ppaction://media"/>
          </p:cNvPr>
          <p:cNvPicPr>
            <a:picLocks noRot="1" noChangeAspect="1"/>
          </p:cNvPicPr>
          <p:nvPr>
            <a:wavAudioFile r:embed="rId1" name="~PP3574.WAV"/>
          </p:nvPr>
        </p:nvPicPr>
        <p:blipFill>
          <a:blip r:embed="rId4"/>
          <a:stretch>
            <a:fillRect/>
          </a:stretch>
        </p:blipFill>
        <p:spPr>
          <a:xfrm>
            <a:off x="11815763" y="6481763"/>
            <a:ext cx="244475" cy="244475"/>
          </a:xfrm>
          <a:prstGeom prst="rect">
            <a:avLst/>
          </a:prstGeom>
        </p:spPr>
      </p:pic>
    </p:spTree>
  </p:cSld>
  <p:clrMapOvr>
    <a:masterClrMapping/>
  </p:clrMapOvr>
  <p:transition advTm="5590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3514" y="5591033"/>
            <a:ext cx="10515600" cy="1651379"/>
          </a:xfrm>
        </p:spPr>
        <p:txBody>
          <a:bodyPr/>
          <a:lstStyle/>
          <a:p>
            <a:r>
              <a:rPr lang="en-IN" dirty="0" smtClean="0"/>
              <a:t>This is the overall representation of all the 4 countries that shows the total number of cases combined.</a:t>
            </a:r>
            <a:endParaRPr lang="en-IN" dirty="0"/>
          </a:p>
        </p:txBody>
      </p:sp>
      <p:pic>
        <p:nvPicPr>
          <p:cNvPr id="8194" name="Picture 2"/>
          <p:cNvPicPr>
            <a:picLocks noChangeAspect="1" noChangeArrowheads="1"/>
          </p:cNvPicPr>
          <p:nvPr/>
        </p:nvPicPr>
        <p:blipFill>
          <a:blip r:embed="rId3"/>
          <a:srcRect/>
          <a:stretch>
            <a:fillRect/>
          </a:stretch>
        </p:blipFill>
        <p:spPr bwMode="auto">
          <a:xfrm>
            <a:off x="-1" y="0"/>
            <a:ext cx="12017829" cy="5453743"/>
          </a:xfrm>
          <a:prstGeom prst="rect">
            <a:avLst/>
          </a:prstGeom>
          <a:noFill/>
          <a:ln w="9525">
            <a:noFill/>
            <a:miter lim="800000"/>
            <a:headEnd/>
            <a:tailEnd/>
          </a:ln>
          <a:effectLst/>
        </p:spPr>
      </p:pic>
      <p:pic>
        <p:nvPicPr>
          <p:cNvPr id="5" name="~PP3118.WAV">
            <a:hlinkClick r:id="" action="ppaction://media"/>
          </p:cNvPr>
          <p:cNvPicPr>
            <a:picLocks noRot="1" noChangeAspect="1"/>
          </p:cNvPicPr>
          <p:nvPr>
            <a:wavAudioFile r:embed="rId1" name="~PP3118.WAV"/>
          </p:nvPr>
        </p:nvPicPr>
        <p:blipFill>
          <a:blip r:embed="rId4"/>
          <a:stretch>
            <a:fillRect/>
          </a:stretch>
        </p:blipFill>
        <p:spPr>
          <a:xfrm>
            <a:off x="11815763" y="6481763"/>
            <a:ext cx="244475" cy="244475"/>
          </a:xfrm>
          <a:prstGeom prst="rect">
            <a:avLst/>
          </a:prstGeom>
        </p:spPr>
      </p:pic>
    </p:spTree>
  </p:cSld>
  <p:clrMapOvr>
    <a:masterClrMapping/>
  </p:clrMapOvr>
  <p:transition advTm="11824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476466"/>
            <a:ext cx="10515600" cy="2210937"/>
          </a:xfrm>
        </p:spPr>
        <p:txBody>
          <a:bodyPr>
            <a:normAutofit fontScale="92500" lnSpcReduction="20000"/>
          </a:bodyPr>
          <a:lstStyle/>
          <a:p>
            <a:r>
              <a:rPr lang="en-IN" dirty="0" smtClean="0"/>
              <a:t>Here is the combined information of the pandemic news. </a:t>
            </a:r>
          </a:p>
          <a:p>
            <a:r>
              <a:rPr lang="en-IN" dirty="0" smtClean="0"/>
              <a:t>The blue line shows the confirmed cases, green shows the recovered ones and the red one shows the deaths all over the world.</a:t>
            </a:r>
          </a:p>
          <a:p>
            <a:r>
              <a:rPr lang="en-IN" dirty="0" smtClean="0"/>
              <a:t>This graph also shows that we do not need to worry much because the death rate is low. All we have to do is that we only need to keep our immune system strong enough to fight against it.</a:t>
            </a:r>
            <a:endParaRPr lang="en-IN" dirty="0"/>
          </a:p>
        </p:txBody>
      </p:sp>
      <p:pic>
        <p:nvPicPr>
          <p:cNvPr id="10242" name="Picture 2"/>
          <p:cNvPicPr>
            <a:picLocks noChangeAspect="1" noChangeArrowheads="1"/>
          </p:cNvPicPr>
          <p:nvPr/>
        </p:nvPicPr>
        <p:blipFill>
          <a:blip r:embed="rId3"/>
          <a:srcRect/>
          <a:stretch>
            <a:fillRect/>
          </a:stretch>
        </p:blipFill>
        <p:spPr bwMode="auto">
          <a:xfrm>
            <a:off x="1119116" y="395785"/>
            <a:ext cx="9880980" cy="3903259"/>
          </a:xfrm>
          <a:prstGeom prst="rect">
            <a:avLst/>
          </a:prstGeom>
          <a:noFill/>
          <a:ln w="9525">
            <a:noFill/>
            <a:miter lim="800000"/>
            <a:headEnd/>
            <a:tailEnd/>
          </a:ln>
          <a:effectLst/>
        </p:spPr>
      </p:pic>
      <p:pic>
        <p:nvPicPr>
          <p:cNvPr id="5" name="~PP3271.WAV">
            <a:hlinkClick r:id="" action="ppaction://media"/>
          </p:cNvPr>
          <p:cNvPicPr>
            <a:picLocks noRot="1" noChangeAspect="1"/>
          </p:cNvPicPr>
          <p:nvPr>
            <a:wavAudioFile r:embed="rId1" name="~PP3271.WAV"/>
          </p:nvPr>
        </p:nvPicPr>
        <p:blipFill>
          <a:blip r:embed="rId4"/>
          <a:stretch>
            <a:fillRect/>
          </a:stretch>
        </p:blipFill>
        <p:spPr>
          <a:xfrm>
            <a:off x="11815763" y="6481763"/>
            <a:ext cx="244475" cy="244475"/>
          </a:xfrm>
          <a:prstGeom prst="rect">
            <a:avLst/>
          </a:prstGeom>
        </p:spPr>
      </p:pic>
    </p:spTree>
  </p:cSld>
  <p:clrMapOvr>
    <a:masterClrMapping/>
  </p:clrMapOvr>
  <p:transition advTm="6148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763069"/>
            <a:ext cx="10515600" cy="1942531"/>
          </a:xfrm>
        </p:spPr>
        <p:txBody>
          <a:bodyPr>
            <a:normAutofit fontScale="92500"/>
          </a:bodyPr>
          <a:lstStyle/>
          <a:p>
            <a:r>
              <a:rPr lang="en-IN" dirty="0" smtClean="0"/>
              <a:t>Here is the final map (the world wide map for the corona virus).</a:t>
            </a:r>
          </a:p>
          <a:p>
            <a:r>
              <a:rPr lang="en-IN" dirty="0" smtClean="0"/>
              <a:t>As we all know that America is now with the most cases of corona virus and death rates. So the region is having red shades. The blue shades also covers the cases and the death rates but they have are less in number.</a:t>
            </a:r>
            <a:endParaRPr lang="en-IN" dirty="0"/>
          </a:p>
        </p:txBody>
      </p:sp>
      <p:pic>
        <p:nvPicPr>
          <p:cNvPr id="1026" name="Picture 2"/>
          <p:cNvPicPr>
            <a:picLocks noChangeAspect="1" noChangeArrowheads="1"/>
          </p:cNvPicPr>
          <p:nvPr/>
        </p:nvPicPr>
        <p:blipFill>
          <a:blip r:embed="rId3"/>
          <a:srcRect/>
          <a:stretch>
            <a:fillRect/>
          </a:stretch>
        </p:blipFill>
        <p:spPr bwMode="auto">
          <a:xfrm>
            <a:off x="1296537" y="172541"/>
            <a:ext cx="9580729" cy="4432078"/>
          </a:xfrm>
          <a:prstGeom prst="rect">
            <a:avLst/>
          </a:prstGeom>
          <a:noFill/>
          <a:ln w="9525">
            <a:noFill/>
            <a:miter lim="800000"/>
            <a:headEnd/>
            <a:tailEnd/>
          </a:ln>
          <a:effectLst/>
        </p:spPr>
      </p:pic>
      <p:pic>
        <p:nvPicPr>
          <p:cNvPr id="5" name="~PP963.WAV">
            <a:hlinkClick r:id="" action="ppaction://media"/>
          </p:cNvPr>
          <p:cNvPicPr>
            <a:picLocks noRot="1" noChangeAspect="1"/>
          </p:cNvPicPr>
          <p:nvPr>
            <a:wavAudioFile r:embed="rId1" name="~PP963.WAV"/>
          </p:nvPr>
        </p:nvPicPr>
        <p:blipFill>
          <a:blip r:embed="rId4"/>
          <a:stretch>
            <a:fillRect/>
          </a:stretch>
        </p:blipFill>
        <p:spPr>
          <a:xfrm>
            <a:off x="11815763" y="6481763"/>
            <a:ext cx="244475" cy="244475"/>
          </a:xfrm>
          <a:prstGeom prst="rect">
            <a:avLst/>
          </a:prstGeom>
        </p:spPr>
      </p:pic>
    </p:spTree>
  </p:cSld>
  <p:clrMapOvr>
    <a:masterClrMapping/>
  </p:clrMapOvr>
  <p:transition advTm="7543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7115" y="2455182"/>
            <a:ext cx="10515600" cy="1325563"/>
          </a:xfrm>
        </p:spPr>
        <p:txBody>
          <a:bodyPr>
            <a:noAutofit/>
          </a:bodyPr>
          <a:lstStyle/>
          <a:p>
            <a:r>
              <a:rPr lang="en-US" sz="9600" b="1" i="1" dirty="0" smtClean="0"/>
              <a:t>Thank You </a:t>
            </a:r>
            <a:endParaRPr lang="en-US" sz="9600" b="1" i="1" dirty="0"/>
          </a:p>
        </p:txBody>
      </p:sp>
      <p:pic>
        <p:nvPicPr>
          <p:cNvPr id="4" name="~PP2851.WAV">
            <a:hlinkClick r:id="" action="ppaction://media"/>
          </p:cNvPr>
          <p:cNvPicPr>
            <a:picLocks noRot="1" noChangeAspect="1"/>
          </p:cNvPicPr>
          <p:nvPr>
            <a:wavAudioFile r:embed="rId1" name="~PP2851.WAV"/>
          </p:nvPr>
        </p:nvPicPr>
        <p:blipFill>
          <a:blip r:embed="rId3"/>
          <a:stretch>
            <a:fillRect/>
          </a:stretch>
        </p:blipFill>
        <p:spPr>
          <a:xfrm>
            <a:off x="11815763" y="6481763"/>
            <a:ext cx="244475" cy="244475"/>
          </a:xfrm>
          <a:prstGeom prst="rect">
            <a:avLst/>
          </a:prstGeom>
        </p:spPr>
      </p:pic>
    </p:spTree>
  </p:cSld>
  <p:clrMapOvr>
    <a:masterClrMapping/>
  </p:clrMapOvr>
  <p:transition advTm="591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1BDC21E1-EFE3-4106-997B-8441F76FCC91}"/>
              </a:ext>
            </a:extLst>
          </p:cNvPr>
          <p:cNvPicPr>
            <a:picLocks noGrp="1" noChangeAspect="1"/>
          </p:cNvPicPr>
          <p:nvPr>
            <p:ph idx="1"/>
          </p:nvPr>
        </p:nvPicPr>
        <p:blipFill>
          <a:blip r:embed="rId3">
            <a:extLst>
              <a:ext uri="{28A0092B-C50C-407E-A947-70E740481C1C}">
                <a14:useLocalDpi xmlns="" xmlns:a14="http://schemas.microsoft.com/office/drawing/2010/main" val="0"/>
              </a:ext>
            </a:extLst>
          </a:blip>
          <a:stretch>
            <a:fillRect/>
          </a:stretch>
        </p:blipFill>
        <p:spPr>
          <a:xfrm>
            <a:off x="636105" y="781878"/>
            <a:ext cx="9880626" cy="5395085"/>
          </a:xfrm>
        </p:spPr>
      </p:pic>
      <p:pic>
        <p:nvPicPr>
          <p:cNvPr id="9" name="~PP1659.WAV">
            <a:hlinkClick r:id="" action="ppaction://media"/>
          </p:cNvPr>
          <p:cNvPicPr>
            <a:picLocks noRot="1" noChangeAspect="1"/>
          </p:cNvPicPr>
          <p:nvPr>
            <a:wavAudioFile r:embed="rId1" name="~PP1659.WAV"/>
          </p:nvPr>
        </p:nvPicPr>
        <p:blipFill>
          <a:blip r:embed="rId4"/>
          <a:stretch>
            <a:fillRect/>
          </a:stretch>
        </p:blipFill>
        <p:spPr>
          <a:xfrm>
            <a:off x="11815763" y="6481763"/>
            <a:ext cx="244475" cy="244475"/>
          </a:xfrm>
          <a:prstGeom prst="rect">
            <a:avLst/>
          </a:prstGeom>
        </p:spPr>
      </p:pic>
    </p:spTree>
    <p:extLst>
      <p:ext uri="{BB962C8B-B14F-4D97-AF65-F5344CB8AC3E}">
        <p14:creationId xmlns="" xmlns:p14="http://schemas.microsoft.com/office/powerpoint/2010/main" val="2174927182"/>
      </p:ext>
    </p:extLst>
  </p:cSld>
  <p:clrMapOvr>
    <a:masterClrMapping/>
  </p:clrMapOvr>
  <p:transition advTm="1733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B2E0EE5-70F8-45C2-AF0B-EEFB4673E35B}"/>
              </a:ext>
            </a:extLst>
          </p:cNvPr>
          <p:cNvSpPr>
            <a:spLocks noGrp="1"/>
          </p:cNvSpPr>
          <p:nvPr>
            <p:ph type="title"/>
          </p:nvPr>
        </p:nvSpPr>
        <p:spPr/>
        <p:txBody>
          <a:bodyPr/>
          <a:lstStyle/>
          <a:p>
            <a:r>
              <a:rPr lang="en-US" b="1" dirty="0">
                <a:solidFill>
                  <a:srgbClr val="002060"/>
                </a:solidFill>
              </a:rPr>
              <a:t>Scientifics computing libraries in python</a:t>
            </a:r>
          </a:p>
        </p:txBody>
      </p:sp>
      <p:sp>
        <p:nvSpPr>
          <p:cNvPr id="3" name="Content Placeholder 2">
            <a:extLst>
              <a:ext uri="{FF2B5EF4-FFF2-40B4-BE49-F238E27FC236}">
                <a16:creationId xmlns="" xmlns:a16="http://schemas.microsoft.com/office/drawing/2014/main" id="{15E81F2A-8ADD-477D-8E9B-D21F2C7DE1AB}"/>
              </a:ext>
            </a:extLst>
          </p:cNvPr>
          <p:cNvSpPr>
            <a:spLocks noGrp="1"/>
          </p:cNvSpPr>
          <p:nvPr>
            <p:ph idx="1"/>
          </p:nvPr>
        </p:nvSpPr>
        <p:spPr>
          <a:xfrm>
            <a:off x="1036982" y="1690688"/>
            <a:ext cx="10515600" cy="4351338"/>
          </a:xfrm>
        </p:spPr>
        <p:txBody>
          <a:bodyPr/>
          <a:lstStyle/>
          <a:p>
            <a:endParaRPr lang="en-US" dirty="0"/>
          </a:p>
          <a:p>
            <a:r>
              <a:rPr lang="en-US" dirty="0"/>
              <a:t>1. Pandas (Data Structure and Tools)</a:t>
            </a:r>
          </a:p>
          <a:p>
            <a:pPr marL="0" indent="0">
              <a:buNone/>
            </a:pPr>
            <a:endParaRPr lang="en-US" dirty="0"/>
          </a:p>
          <a:p>
            <a:r>
              <a:rPr lang="en-US" dirty="0"/>
              <a:t>2. NumPy (Arrays and Matrix)</a:t>
            </a:r>
          </a:p>
          <a:p>
            <a:pPr marL="0" indent="0">
              <a:buNone/>
            </a:pPr>
            <a:endParaRPr lang="en-US" dirty="0"/>
          </a:p>
          <a:p>
            <a:r>
              <a:rPr lang="en-US" dirty="0"/>
              <a:t>3.SciPy (Integrals, Solving Differential equations ,Optimization)</a:t>
            </a:r>
          </a:p>
          <a:p>
            <a:endParaRPr lang="en-US" dirty="0"/>
          </a:p>
        </p:txBody>
      </p:sp>
      <p:pic>
        <p:nvPicPr>
          <p:cNvPr id="7" name="~PP2404.WAV">
            <a:hlinkClick r:id="" action="ppaction://media"/>
          </p:cNvPr>
          <p:cNvPicPr>
            <a:picLocks noRot="1" noChangeAspect="1"/>
          </p:cNvPicPr>
          <p:nvPr>
            <a:wavAudioFile r:embed="rId1" name="~PP2404.WAV"/>
          </p:nvPr>
        </p:nvPicPr>
        <p:blipFill>
          <a:blip r:embed="rId3"/>
          <a:stretch>
            <a:fillRect/>
          </a:stretch>
        </p:blipFill>
        <p:spPr>
          <a:xfrm>
            <a:off x="11815763" y="6481763"/>
            <a:ext cx="244475" cy="244475"/>
          </a:xfrm>
          <a:prstGeom prst="rect">
            <a:avLst/>
          </a:prstGeom>
        </p:spPr>
      </p:pic>
    </p:spTree>
    <p:extLst>
      <p:ext uri="{BB962C8B-B14F-4D97-AF65-F5344CB8AC3E}">
        <p14:creationId xmlns="" xmlns:p14="http://schemas.microsoft.com/office/powerpoint/2010/main" val="4252014868"/>
      </p:ext>
    </p:extLst>
  </p:cSld>
  <p:clrMapOvr>
    <a:masterClrMapping/>
  </p:clrMapOvr>
  <p:transition advTm="6616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4F7A5BD0-6611-4508-ADAA-856F5169F394}"/>
              </a:ext>
            </a:extLst>
          </p:cNvPr>
          <p:cNvPicPr>
            <a:picLocks noGrp="1" noChangeAspect="1"/>
          </p:cNvPicPr>
          <p:nvPr>
            <p:ph idx="1"/>
          </p:nvPr>
        </p:nvPicPr>
        <p:blipFill>
          <a:blip r:embed="rId3">
            <a:extLst>
              <a:ext uri="{28A0092B-C50C-407E-A947-70E740481C1C}">
                <a14:useLocalDpi xmlns="" xmlns:a14="http://schemas.microsoft.com/office/drawing/2010/main" val="0"/>
              </a:ext>
            </a:extLst>
          </a:blip>
          <a:stretch>
            <a:fillRect/>
          </a:stretch>
        </p:blipFill>
        <p:spPr>
          <a:xfrm>
            <a:off x="1046921" y="636105"/>
            <a:ext cx="10137913" cy="5446402"/>
          </a:xfrm>
        </p:spPr>
      </p:pic>
      <p:pic>
        <p:nvPicPr>
          <p:cNvPr id="4" name="~PP2183.WAV">
            <a:hlinkClick r:id="" action="ppaction://media"/>
          </p:cNvPr>
          <p:cNvPicPr>
            <a:picLocks noRot="1" noChangeAspect="1"/>
          </p:cNvPicPr>
          <p:nvPr>
            <a:wavAudioFile r:embed="rId1" name="~PP2183.WAV"/>
          </p:nvPr>
        </p:nvPicPr>
        <p:blipFill>
          <a:blip r:embed="rId4"/>
          <a:stretch>
            <a:fillRect/>
          </a:stretch>
        </p:blipFill>
        <p:spPr>
          <a:xfrm>
            <a:off x="11815763" y="6481763"/>
            <a:ext cx="244475" cy="244475"/>
          </a:xfrm>
          <a:prstGeom prst="rect">
            <a:avLst/>
          </a:prstGeom>
        </p:spPr>
      </p:pic>
    </p:spTree>
    <p:extLst>
      <p:ext uri="{BB962C8B-B14F-4D97-AF65-F5344CB8AC3E}">
        <p14:creationId xmlns="" xmlns:p14="http://schemas.microsoft.com/office/powerpoint/2010/main" val="2420683157"/>
      </p:ext>
    </p:extLst>
  </p:cSld>
  <p:clrMapOvr>
    <a:masterClrMapping/>
  </p:clrMapOvr>
  <p:transition advTm="324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solidFill>
                  <a:schemeClr val="accent2">
                    <a:lumMod val="75000"/>
                  </a:schemeClr>
                </a:solidFill>
              </a:rPr>
              <a:t>Topic : Data Analysis with Python On Covid-19</a:t>
            </a:r>
            <a:endParaRPr lang="en-US" b="1" i="1" dirty="0">
              <a:solidFill>
                <a:schemeClr val="accent2">
                  <a:lumMod val="75000"/>
                </a:schemeClr>
              </a:solidFill>
            </a:endParaRPr>
          </a:p>
        </p:txBody>
      </p:sp>
      <p:sp>
        <p:nvSpPr>
          <p:cNvPr id="3" name="Content Placeholder 2"/>
          <p:cNvSpPr>
            <a:spLocks noGrp="1"/>
          </p:cNvSpPr>
          <p:nvPr>
            <p:ph idx="1"/>
          </p:nvPr>
        </p:nvSpPr>
        <p:spPr/>
        <p:txBody>
          <a:bodyPr/>
          <a:lstStyle/>
          <a:p>
            <a:r>
              <a:rPr lang="en-US" dirty="0" smtClean="0"/>
              <a:t>Importing COVID19 dataset and preparing it for the analysis by dropping columns and aggregating rows.</a:t>
            </a:r>
          </a:p>
          <a:p>
            <a:endParaRPr lang="en-US" dirty="0" smtClean="0"/>
          </a:p>
          <a:p>
            <a:r>
              <a:rPr lang="en-US" dirty="0" smtClean="0"/>
              <a:t>Deciding on and calculating a good measure for our analysis.</a:t>
            </a:r>
          </a:p>
          <a:p>
            <a:endParaRPr lang="en-US" dirty="0" smtClean="0"/>
          </a:p>
          <a:p>
            <a:r>
              <a:rPr lang="en-US" dirty="0" smtClean="0"/>
              <a:t>Merging two datasets and finding correlations among our data.</a:t>
            </a:r>
          </a:p>
          <a:p>
            <a:endParaRPr lang="en-US" dirty="0" smtClean="0"/>
          </a:p>
          <a:p>
            <a:r>
              <a:rPr lang="en-US" dirty="0" smtClean="0"/>
              <a:t>Visualizing our analysis results using </a:t>
            </a:r>
            <a:r>
              <a:rPr lang="en-US" dirty="0" err="1" smtClean="0"/>
              <a:t>Seaborn</a:t>
            </a:r>
            <a:r>
              <a:rPr lang="en-US" dirty="0" smtClean="0"/>
              <a:t>.</a:t>
            </a:r>
          </a:p>
          <a:p>
            <a:endParaRPr lang="en-US" dirty="0"/>
          </a:p>
        </p:txBody>
      </p:sp>
      <p:pic>
        <p:nvPicPr>
          <p:cNvPr id="5" name="~PP1649.WAV">
            <a:hlinkClick r:id="" action="ppaction://media"/>
          </p:cNvPr>
          <p:cNvPicPr>
            <a:picLocks noRot="1" noChangeAspect="1"/>
          </p:cNvPicPr>
          <p:nvPr>
            <a:wavAudioFile r:embed="rId2" name="~PP1649.WAV"/>
          </p:nvPr>
        </p:nvPicPr>
        <p:blipFill>
          <a:blip r:embed="rId4"/>
          <a:stretch>
            <a:fillRect/>
          </a:stretch>
        </p:blipFill>
        <p:spPr>
          <a:xfrm>
            <a:off x="11815763" y="6481763"/>
            <a:ext cx="244475" cy="244475"/>
          </a:xfrm>
          <a:prstGeom prst="rect">
            <a:avLst/>
          </a:prstGeom>
        </p:spPr>
      </p:pic>
    </p:spTree>
    <p:custDataLst>
      <p:tags r:id="rId1"/>
    </p:custDataLst>
  </p:cSld>
  <p:clrMapOvr>
    <a:masterClrMapping/>
  </p:clrMapOvr>
  <p:transition advTm="6078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873343" cy="3710486"/>
          </a:xfrm>
        </p:spPr>
        <p:txBody>
          <a:bodyPr/>
          <a:lstStyle/>
          <a:p>
            <a:endParaRPr lang="en-US" dirty="0"/>
          </a:p>
        </p:txBody>
      </p:sp>
      <p:sp>
        <p:nvSpPr>
          <p:cNvPr id="3" name="Content Placeholder 2"/>
          <p:cNvSpPr>
            <a:spLocks noGrp="1"/>
          </p:cNvSpPr>
          <p:nvPr>
            <p:ph idx="1"/>
          </p:nvPr>
        </p:nvSpPr>
        <p:spPr>
          <a:xfrm>
            <a:off x="838200" y="4219303"/>
            <a:ext cx="10515600" cy="2442753"/>
          </a:xfrm>
        </p:spPr>
        <p:txBody>
          <a:bodyPr/>
          <a:lstStyle/>
          <a:p>
            <a:r>
              <a:rPr lang="en-US" dirty="0" smtClean="0"/>
              <a:t>In </a:t>
            </a:r>
            <a:r>
              <a:rPr lang="en-US" b="1" dirty="0" smtClean="0"/>
              <a:t>PANDAS </a:t>
            </a:r>
            <a:r>
              <a:rPr lang="en-US" dirty="0" smtClean="0"/>
              <a:t>we use </a:t>
            </a:r>
            <a:r>
              <a:rPr lang="en-US" b="1" dirty="0" smtClean="0"/>
              <a:t>read_excel() </a:t>
            </a:r>
            <a:r>
              <a:rPr lang="en-US" dirty="0" smtClean="0"/>
              <a:t>function to read the excel file data into </a:t>
            </a:r>
            <a:r>
              <a:rPr lang="en-US" dirty="0" err="1" smtClean="0"/>
              <a:t>dataframe</a:t>
            </a:r>
            <a:r>
              <a:rPr lang="en-US" dirty="0" smtClean="0"/>
              <a:t> object. </a:t>
            </a:r>
          </a:p>
          <a:p>
            <a:r>
              <a:rPr lang="en-US" dirty="0" smtClean="0"/>
              <a:t>Here we can see that </a:t>
            </a:r>
            <a:r>
              <a:rPr lang="en-US" b="1" i="1" dirty="0" err="1" smtClean="0"/>
              <a:t>df</a:t>
            </a:r>
            <a:r>
              <a:rPr lang="en-US" b="1" i="1" dirty="0" smtClean="0"/>
              <a:t> </a:t>
            </a:r>
            <a:r>
              <a:rPr lang="en-US" dirty="0" smtClean="0"/>
              <a:t>is used to represent the two dimensional tabular data structure.</a:t>
            </a:r>
          </a:p>
          <a:p>
            <a:r>
              <a:rPr lang="en-US" dirty="0" smtClean="0"/>
              <a:t>Here is the tabular data of all the cases.</a:t>
            </a:r>
            <a:endParaRPr lang="en-US" dirty="0"/>
          </a:p>
        </p:txBody>
      </p:sp>
      <p:pic>
        <p:nvPicPr>
          <p:cNvPr id="1027" name="Picture 3" descr="C:\Users\Dell\Pictures\Picasa\snip 1.png"/>
          <p:cNvPicPr>
            <a:picLocks noChangeAspect="1" noChangeArrowheads="1"/>
          </p:cNvPicPr>
          <p:nvPr/>
        </p:nvPicPr>
        <p:blipFill>
          <a:blip r:embed="rId3"/>
          <a:srcRect/>
          <a:stretch>
            <a:fillRect/>
          </a:stretch>
        </p:blipFill>
        <p:spPr bwMode="auto">
          <a:xfrm>
            <a:off x="796834" y="182880"/>
            <a:ext cx="9940835" cy="3984171"/>
          </a:xfrm>
          <a:prstGeom prst="rect">
            <a:avLst/>
          </a:prstGeom>
          <a:noFill/>
        </p:spPr>
      </p:pic>
      <p:pic>
        <p:nvPicPr>
          <p:cNvPr id="6" name="~PP3519.WAV">
            <a:hlinkClick r:id="" action="ppaction://media"/>
          </p:cNvPr>
          <p:cNvPicPr>
            <a:picLocks noRot="1" noChangeAspect="1"/>
          </p:cNvPicPr>
          <p:nvPr>
            <a:wavAudioFile r:embed="rId1" name="~PP3519.WAV"/>
          </p:nvPr>
        </p:nvPicPr>
        <p:blipFill>
          <a:blip r:embed="rId4"/>
          <a:stretch>
            <a:fillRect/>
          </a:stretch>
        </p:blipFill>
        <p:spPr>
          <a:xfrm>
            <a:off x="11815763" y="6481763"/>
            <a:ext cx="244475" cy="244475"/>
          </a:xfrm>
          <a:prstGeom prst="rect">
            <a:avLst/>
          </a:prstGeom>
        </p:spPr>
      </p:pic>
    </p:spTree>
  </p:cSld>
  <p:clrMapOvr>
    <a:masterClrMapping/>
  </p:clrMapOvr>
  <p:transition advTm="6730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1257" y="4271554"/>
            <a:ext cx="11625943" cy="2403565"/>
          </a:xfrm>
        </p:spPr>
        <p:txBody>
          <a:bodyPr>
            <a:normAutofit fontScale="92500"/>
          </a:bodyPr>
          <a:lstStyle/>
          <a:p>
            <a:r>
              <a:rPr lang="en-US" dirty="0" smtClean="0"/>
              <a:t>The </a:t>
            </a:r>
            <a:r>
              <a:rPr lang="en-US" b="1" dirty="0" err="1" smtClean="0"/>
              <a:t>df.drop</a:t>
            </a:r>
            <a:r>
              <a:rPr lang="en-US" b="1" dirty="0" smtClean="0"/>
              <a:t>()</a:t>
            </a:r>
            <a:r>
              <a:rPr lang="en-US" dirty="0" smtClean="0"/>
              <a:t> function </a:t>
            </a:r>
            <a:r>
              <a:rPr lang="en-IN" dirty="0" smtClean="0"/>
              <a:t>Remove rows or columns by specifying label names and corresponding axis, or by specifying directly index or column names. When using a multi-index, labels on different levels can be removed by specifying the level.</a:t>
            </a:r>
          </a:p>
          <a:p>
            <a:r>
              <a:rPr lang="en-IN" dirty="0" smtClean="0"/>
              <a:t>As we can see that we have used ‘S. NO’ in the function </a:t>
            </a:r>
            <a:r>
              <a:rPr lang="en-IN" dirty="0" err="1" smtClean="0"/>
              <a:t>i.e</a:t>
            </a:r>
            <a:r>
              <a:rPr lang="en-IN" dirty="0" smtClean="0"/>
              <a:t> the 1</a:t>
            </a:r>
            <a:r>
              <a:rPr lang="en-IN" baseline="30000" dirty="0" smtClean="0"/>
              <a:t>st</a:t>
            </a:r>
            <a:r>
              <a:rPr lang="en-IN" dirty="0" smtClean="0"/>
              <a:t> column has been removed from the table. Here </a:t>
            </a:r>
            <a:r>
              <a:rPr lang="en-IN" b="1" dirty="0" smtClean="0"/>
              <a:t>axis</a:t>
            </a:r>
            <a:r>
              <a:rPr lang="en-IN" dirty="0" smtClean="0"/>
              <a:t> is representing column and </a:t>
            </a:r>
            <a:r>
              <a:rPr lang="en-IN" b="1" dirty="0" err="1" smtClean="0"/>
              <a:t>inplace</a:t>
            </a:r>
            <a:r>
              <a:rPr lang="en-IN" b="1" dirty="0" smtClean="0"/>
              <a:t> =true </a:t>
            </a:r>
            <a:r>
              <a:rPr lang="en-IN" dirty="0" smtClean="0"/>
              <a:t> means delete the column permanently from the table.</a:t>
            </a:r>
          </a:p>
        </p:txBody>
      </p:sp>
      <p:pic>
        <p:nvPicPr>
          <p:cNvPr id="2050" name="Picture 2" descr="C:\Users\Dell\Pictures\Picasa\snip 2.png"/>
          <p:cNvPicPr>
            <a:picLocks noChangeAspect="1" noChangeArrowheads="1"/>
          </p:cNvPicPr>
          <p:nvPr/>
        </p:nvPicPr>
        <p:blipFill>
          <a:blip r:embed="rId3"/>
          <a:srcRect/>
          <a:stretch>
            <a:fillRect/>
          </a:stretch>
        </p:blipFill>
        <p:spPr bwMode="auto">
          <a:xfrm>
            <a:off x="574767" y="295275"/>
            <a:ext cx="11025051" cy="3845651"/>
          </a:xfrm>
          <a:prstGeom prst="rect">
            <a:avLst/>
          </a:prstGeom>
          <a:noFill/>
        </p:spPr>
      </p:pic>
      <p:pic>
        <p:nvPicPr>
          <p:cNvPr id="5" name="~PP2769.WAV">
            <a:hlinkClick r:id="" action="ppaction://media"/>
          </p:cNvPr>
          <p:cNvPicPr>
            <a:picLocks noRot="1" noChangeAspect="1"/>
          </p:cNvPicPr>
          <p:nvPr>
            <a:wavAudioFile r:embed="rId1" name="~PP2769.WAV"/>
          </p:nvPr>
        </p:nvPicPr>
        <p:blipFill>
          <a:blip r:embed="rId4"/>
          <a:stretch>
            <a:fillRect/>
          </a:stretch>
        </p:blipFill>
        <p:spPr>
          <a:xfrm>
            <a:off x="11815763" y="6481763"/>
            <a:ext cx="244475" cy="244475"/>
          </a:xfrm>
          <a:prstGeom prst="rect">
            <a:avLst/>
          </a:prstGeom>
        </p:spPr>
      </p:pic>
    </p:spTree>
  </p:cSld>
  <p:clrMapOvr>
    <a:masterClrMapping/>
  </p:clrMapOvr>
  <p:transition advTm="5650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193177"/>
            <a:ext cx="10515600" cy="2481943"/>
          </a:xfrm>
        </p:spPr>
        <p:txBody>
          <a:bodyPr>
            <a:normAutofit fontScale="92500"/>
          </a:bodyPr>
          <a:lstStyle/>
          <a:p>
            <a:r>
              <a:rPr lang="en-US" b="1" dirty="0" err="1" smtClean="0"/>
              <a:t>df.style</a:t>
            </a:r>
            <a:r>
              <a:rPr lang="en-US" b="1" dirty="0" smtClean="0"/>
              <a:t>()= </a:t>
            </a:r>
            <a:r>
              <a:rPr lang="en-IN" dirty="0" smtClean="0"/>
              <a:t> This is a property that returns a </a:t>
            </a:r>
            <a:r>
              <a:rPr lang="en-IN" dirty="0" err="1" smtClean="0"/>
              <a:t>Styler</a:t>
            </a:r>
            <a:r>
              <a:rPr lang="en-IN" dirty="0" smtClean="0"/>
              <a:t> object, which has useful methods for formatting and displaying </a:t>
            </a:r>
            <a:r>
              <a:rPr lang="en-IN" dirty="0" err="1" smtClean="0"/>
              <a:t>DataFrames</a:t>
            </a:r>
            <a:r>
              <a:rPr lang="en-IN" dirty="0" smtClean="0"/>
              <a:t>.</a:t>
            </a:r>
          </a:p>
          <a:p>
            <a:r>
              <a:rPr lang="en-IN" b="1" dirty="0" err="1" smtClean="0"/>
              <a:t>background_gradient</a:t>
            </a:r>
            <a:r>
              <a:rPr lang="en-IN" b="1" dirty="0" smtClean="0"/>
              <a:t>= </a:t>
            </a:r>
            <a:r>
              <a:rPr lang="en-IN" dirty="0" smtClean="0"/>
              <a:t> is the background colour and </a:t>
            </a:r>
            <a:r>
              <a:rPr lang="en-IN" b="1" dirty="0" err="1" smtClean="0"/>
              <a:t>cmap</a:t>
            </a:r>
            <a:r>
              <a:rPr lang="en-IN" dirty="0" smtClean="0"/>
              <a:t> is the area where the colour will be filled. We can give any colour.</a:t>
            </a:r>
          </a:p>
          <a:p>
            <a:r>
              <a:rPr lang="en-IN" dirty="0" smtClean="0"/>
              <a:t>The darker area is showing that how the cases is increasing very crucially and the lighter area showing that the situation is still in control.</a:t>
            </a:r>
            <a:endParaRPr lang="en-US" dirty="0" smtClean="0"/>
          </a:p>
        </p:txBody>
      </p:sp>
      <p:pic>
        <p:nvPicPr>
          <p:cNvPr id="3074" name="Picture 2" descr="C:\Users\Dell\Pictures\Picasa\snip 3.png"/>
          <p:cNvPicPr>
            <a:picLocks noChangeAspect="1" noChangeArrowheads="1"/>
          </p:cNvPicPr>
          <p:nvPr/>
        </p:nvPicPr>
        <p:blipFill>
          <a:blip r:embed="rId3"/>
          <a:srcRect/>
          <a:stretch>
            <a:fillRect/>
          </a:stretch>
        </p:blipFill>
        <p:spPr bwMode="auto">
          <a:xfrm>
            <a:off x="992777" y="182881"/>
            <a:ext cx="10254343" cy="3905794"/>
          </a:xfrm>
          <a:prstGeom prst="rect">
            <a:avLst/>
          </a:prstGeom>
          <a:noFill/>
        </p:spPr>
      </p:pic>
      <p:pic>
        <p:nvPicPr>
          <p:cNvPr id="5" name="~PP3050.WAV">
            <a:hlinkClick r:id="" action="ppaction://media"/>
          </p:cNvPr>
          <p:cNvPicPr>
            <a:picLocks noRot="1" noChangeAspect="1"/>
          </p:cNvPicPr>
          <p:nvPr>
            <a:wavAudioFile r:embed="rId1" name="~PP3050.WAV"/>
          </p:nvPr>
        </p:nvPicPr>
        <p:blipFill>
          <a:blip r:embed="rId4"/>
          <a:stretch>
            <a:fillRect/>
          </a:stretch>
        </p:blipFill>
        <p:spPr>
          <a:xfrm>
            <a:off x="11815763" y="6481763"/>
            <a:ext cx="244475" cy="244475"/>
          </a:xfrm>
          <a:prstGeom prst="rect">
            <a:avLst/>
          </a:prstGeom>
        </p:spPr>
      </p:pic>
    </p:spTree>
  </p:cSld>
  <p:clrMapOvr>
    <a:masterClrMapping/>
  </p:clrMapOvr>
  <p:transition advTm="5753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279901"/>
            <a:ext cx="10515600" cy="2425700"/>
          </a:xfrm>
        </p:spPr>
        <p:txBody>
          <a:bodyPr>
            <a:normAutofit fontScale="92500" lnSpcReduction="20000"/>
          </a:bodyPr>
          <a:lstStyle/>
          <a:p>
            <a:pPr>
              <a:buNone/>
            </a:pPr>
            <a:endParaRPr lang="en-US" dirty="0" smtClean="0"/>
          </a:p>
          <a:p>
            <a:r>
              <a:rPr lang="en-US" dirty="0" smtClean="0"/>
              <a:t>We use </a:t>
            </a:r>
            <a:r>
              <a:rPr lang="en-US" b="1" dirty="0" err="1" smtClean="0"/>
              <a:t>df.plot</a:t>
            </a:r>
            <a:r>
              <a:rPr lang="en-US" b="1" dirty="0" smtClean="0"/>
              <a:t>() </a:t>
            </a:r>
            <a:r>
              <a:rPr lang="en-US" dirty="0" smtClean="0"/>
              <a:t>function for the graphical representation and </a:t>
            </a:r>
            <a:r>
              <a:rPr lang="en-US" b="1" dirty="0" err="1" smtClean="0"/>
              <a:t>df.show</a:t>
            </a:r>
            <a:r>
              <a:rPr lang="en-US" b="1" dirty="0" smtClean="0"/>
              <a:t>() </a:t>
            </a:r>
            <a:r>
              <a:rPr lang="en-US" dirty="0" smtClean="0"/>
              <a:t>function to display the graph.</a:t>
            </a:r>
          </a:p>
          <a:p>
            <a:r>
              <a:rPr lang="en-US" dirty="0" smtClean="0"/>
              <a:t>As in the previous slide we saw the darker and lighter region showing the cases now we can see the same here in the graph. </a:t>
            </a:r>
          </a:p>
          <a:p>
            <a:r>
              <a:rPr lang="en-US" dirty="0" smtClean="0"/>
              <a:t>The </a:t>
            </a:r>
            <a:r>
              <a:rPr lang="en-US" dirty="0" err="1" smtClean="0"/>
              <a:t>maharashtra</a:t>
            </a:r>
            <a:r>
              <a:rPr lang="en-US" dirty="0" smtClean="0"/>
              <a:t> region has the highest number of cases in India within a short period of time.</a:t>
            </a:r>
            <a:endParaRPr lang="en-US" dirty="0"/>
          </a:p>
        </p:txBody>
      </p:sp>
      <p:pic>
        <p:nvPicPr>
          <p:cNvPr id="4098" name="Picture 2"/>
          <p:cNvPicPr>
            <a:picLocks noChangeAspect="1" noChangeArrowheads="1"/>
          </p:cNvPicPr>
          <p:nvPr/>
        </p:nvPicPr>
        <p:blipFill>
          <a:blip r:embed="rId3"/>
          <a:srcRect/>
          <a:stretch>
            <a:fillRect/>
          </a:stretch>
        </p:blipFill>
        <p:spPr bwMode="auto">
          <a:xfrm>
            <a:off x="0" y="0"/>
            <a:ext cx="12192000" cy="4610239"/>
          </a:xfrm>
          <a:prstGeom prst="rect">
            <a:avLst/>
          </a:prstGeom>
          <a:noFill/>
          <a:ln w="9525">
            <a:noFill/>
            <a:miter lim="800000"/>
            <a:headEnd/>
            <a:tailEnd/>
          </a:ln>
          <a:effectLst/>
        </p:spPr>
      </p:pic>
      <p:pic>
        <p:nvPicPr>
          <p:cNvPr id="5" name="~PP653.WAV">
            <a:hlinkClick r:id="" action="ppaction://media"/>
          </p:cNvPr>
          <p:cNvPicPr>
            <a:picLocks noRot="1" noChangeAspect="1"/>
          </p:cNvPicPr>
          <p:nvPr>
            <a:wavAudioFile r:embed="rId1" name="~PP653.WAV"/>
          </p:nvPr>
        </p:nvPicPr>
        <p:blipFill>
          <a:blip r:embed="rId4"/>
          <a:stretch>
            <a:fillRect/>
          </a:stretch>
        </p:blipFill>
        <p:spPr>
          <a:xfrm>
            <a:off x="11815763" y="6481763"/>
            <a:ext cx="244475" cy="244475"/>
          </a:xfrm>
          <a:prstGeom prst="rect">
            <a:avLst/>
          </a:prstGeom>
        </p:spPr>
      </p:pic>
    </p:spTree>
  </p:cSld>
  <p:clrMapOvr>
    <a:masterClrMapping/>
  </p:clrMapOvr>
  <p:transition advTm="6712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Aspect</Template>
  <TotalTime>6681</TotalTime>
  <Words>651</Words>
  <Application>Microsoft Office PowerPoint</Application>
  <PresentationFormat>Custom</PresentationFormat>
  <Paragraphs>46</Paragraphs>
  <Slides>17</Slides>
  <Notes>0</Notes>
  <HiddenSlides>0</HiddenSlides>
  <MMClips>17</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Flow</vt:lpstr>
      <vt:lpstr>Data Analysis with Python </vt:lpstr>
      <vt:lpstr>Slide 2</vt:lpstr>
      <vt:lpstr>Scientifics computing libraries in python</vt:lpstr>
      <vt:lpstr>Slide 4</vt:lpstr>
      <vt:lpstr>Topic : Data Analysis with Python On Covid-19</vt:lpstr>
      <vt:lpstr>Slide 6</vt:lpstr>
      <vt:lpstr>Slide 7</vt:lpstr>
      <vt:lpstr>Slide 8</vt:lpstr>
      <vt:lpstr>Slide 9</vt:lpstr>
      <vt:lpstr>Slide 10</vt:lpstr>
      <vt:lpstr>Slide 11</vt:lpstr>
      <vt:lpstr>Slide 12</vt:lpstr>
      <vt:lpstr>Slide 13</vt:lpstr>
      <vt:lpstr>Slide 14</vt:lpstr>
      <vt:lpstr>Slide 15</vt:lpstr>
      <vt:lpstr>Slide 16</vt:lpstr>
      <vt:lpstr>Thank You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with Python</dc:title>
  <dc:creator>Waseem Ahmad c</dc:creator>
  <cp:lastModifiedBy>sagar</cp:lastModifiedBy>
  <cp:revision>110</cp:revision>
  <dcterms:created xsi:type="dcterms:W3CDTF">2018-05-01T07:20:47Z</dcterms:created>
  <dcterms:modified xsi:type="dcterms:W3CDTF">2020-06-14T15:25:23Z</dcterms:modified>
</cp:coreProperties>
</file>